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62" r:id="rId3"/>
    <p:sldId id="257" r:id="rId4"/>
    <p:sldId id="266" r:id="rId5"/>
    <p:sldId id="268" r:id="rId6"/>
    <p:sldId id="265" r:id="rId7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75" d="100"/>
          <a:sy n="75" d="100"/>
        </p:scale>
        <p:origin x="-11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52E752-D4BB-4A35-834C-92B3A6C83671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765D05-9968-4367-8C23-0A8BCD36A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6123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937E4A-1E1C-4EBF-B8ED-1DE8CB18699B}" type="datetimeFigureOut">
              <a:rPr lang="en-GB" smtClean="0"/>
              <a:t>19/06/2018</a:t>
            </a:fld>
            <a:endParaRPr lang="en-GB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FBDA5-5411-4B8C-BD87-ADB7242089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0066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FBDA5-5411-4B8C-BD87-ADB7242089B6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4087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FBDA5-5411-4B8C-BD87-ADB7242089B6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011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FBDA5-5411-4B8C-BD87-ADB7242089B6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932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ACD01-E643-49EF-869E-754F00F55D4B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9263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9F5A6-7501-4333-9996-BBE58DC6F3A8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295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27D72-4FCF-4540-AFB0-8E6F6969A013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409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DF0F8-1CE6-4A51-9A05-2FD43E86111D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391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0C878-9D0B-4DEB-9CFB-39570F8D69A7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711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151E5-3314-4B01-AC64-C4A50FB16A49}" type="datetime1">
              <a:rPr lang="en-GB" smtClean="0"/>
              <a:t>19/06/2018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18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5FC3-DC81-4B8A-B353-3A38FBD53894}" type="datetime1">
              <a:rPr lang="en-GB" smtClean="0"/>
              <a:t>19/06/2018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4634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FFFA6-3A9D-4C8B-927E-AF03CF31C090}" type="datetime1">
              <a:rPr lang="en-GB" smtClean="0"/>
              <a:t>19/06/2018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887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19174-694D-41D8-9689-D20FFB0F7918}" type="datetime1">
              <a:rPr lang="en-GB" smtClean="0"/>
              <a:t>19/06/2018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84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67404-157C-49A3-A4AD-3F42D1D47F95}" type="datetime1">
              <a:rPr lang="en-GB" smtClean="0"/>
              <a:t>19/06/2018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35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381CA-1C00-4E58-9D78-2434040AEC31}" type="datetime1">
              <a:rPr lang="en-GB" smtClean="0"/>
              <a:t>19/06/2018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466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F222E1-EF81-48E1-86C5-FE65A21CDCC6}" type="datetime1">
              <a:rPr lang="en-GB" smtClean="0"/>
              <a:t>19/06/2018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3B9765-ED5B-4E23-984C-00EA5057B8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6103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752600" y="871002"/>
            <a:ext cx="9305925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2400"/>
              </a:spcAft>
            </a:pPr>
            <a:r>
              <a:rPr lang="cs-CZ" sz="2400" b="1" dirty="0" smtClean="0">
                <a:solidFill>
                  <a:srgbClr val="000000"/>
                </a:solidFill>
                <a:ea typeface="Calibri" panose="020F0502020204030204" pitchFamily="34" charset="0"/>
              </a:rPr>
              <a:t>Program zasedání RVH</a:t>
            </a:r>
          </a:p>
          <a:p>
            <a:pPr>
              <a:spcAft>
                <a:spcPts val="1800"/>
              </a:spcAft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1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. Zahájení a schválení programu zasedání </a:t>
            </a:r>
            <a:endParaRPr lang="cs-CZ" sz="2000" dirty="0">
              <a:ea typeface="Calibri" panose="020F0502020204030204" pitchFamily="34" charset="0"/>
            </a:endParaRPr>
          </a:p>
          <a:p>
            <a:pPr marL="266700" indent="-266700">
              <a:spcAft>
                <a:spcPts val="1800"/>
              </a:spcAft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2. Projednání záměru  VŠCHT Praha předložit žádost o institucionální akreditaci pro oblasti vzdělávání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Chemie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a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Potravinářství</a:t>
            </a:r>
          </a:p>
          <a:p>
            <a:pPr>
              <a:spcAft>
                <a:spcPts val="1800"/>
              </a:spcAft>
            </a:pP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3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. Projednání rezignace </a:t>
            </a:r>
            <a:r>
              <a:rPr lang="cs-CZ" sz="2000" dirty="0" smtClean="0">
                <a:solidFill>
                  <a:srgbClr val="000000"/>
                </a:solidFill>
                <a:ea typeface="Calibri" panose="020F0502020204030204" pitchFamily="34" charset="0"/>
              </a:rPr>
              <a:t>člena </a:t>
            </a: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RVH Ing. Rycheckého </a:t>
            </a:r>
            <a:endParaRPr lang="cs-CZ" sz="2000" dirty="0">
              <a:ea typeface="Calibri" panose="020F0502020204030204" pitchFamily="34" charset="0"/>
            </a:endParaRPr>
          </a:p>
          <a:p>
            <a:pPr>
              <a:spcAft>
                <a:spcPts val="1800"/>
              </a:spcAft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4. Různé</a:t>
            </a:r>
            <a:endParaRPr lang="cs-CZ" sz="2000" dirty="0">
              <a:ea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cs-CZ" sz="20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cs-CZ" sz="2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7750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685924" y="3165894"/>
            <a:ext cx="932973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Uděluje se na deset </a:t>
            </a:r>
            <a:r>
              <a:rPr lang="cs-CZ" sz="2000" dirty="0" smtClean="0"/>
              <a:t>let </a:t>
            </a:r>
            <a:endParaRPr lang="cs-CZ" sz="2000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Škola získá akreditaci pro jednu nebo více z 37 oblastí </a:t>
            </a:r>
            <a:r>
              <a:rPr lang="cs-CZ" sz="2000" dirty="0" smtClean="0"/>
              <a:t>vzdělávání </a:t>
            </a:r>
            <a:endParaRPr lang="cs-CZ" sz="2000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Úřad má na rozhodnutí 150 </a:t>
            </a:r>
            <a:r>
              <a:rPr lang="cs-CZ" sz="2000" dirty="0" smtClean="0"/>
              <a:t>dnů </a:t>
            </a:r>
            <a:endParaRPr lang="cs-CZ" sz="2000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Jedním z předpokladů udělení je dobře nastavené vnitřní </a:t>
            </a:r>
            <a:r>
              <a:rPr lang="cs-CZ" sz="2000" dirty="0" smtClean="0"/>
              <a:t>hodnocení </a:t>
            </a:r>
            <a:endParaRPr lang="cs-CZ" sz="2000" dirty="0"/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Pokud škola tuto akreditaci dostane, může si už jednotlivé </a:t>
            </a:r>
            <a:r>
              <a:rPr lang="cs-CZ" sz="2000" dirty="0" smtClean="0"/>
              <a:t>programy </a:t>
            </a:r>
            <a:r>
              <a:rPr lang="cs-CZ" sz="2000" dirty="0"/>
              <a:t>akreditovat </a:t>
            </a:r>
            <a:r>
              <a:rPr lang="cs-CZ" sz="2000" dirty="0" smtClean="0"/>
              <a:t>sama</a:t>
            </a:r>
          </a:p>
          <a:p>
            <a:pPr marL="180975" indent="-180975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dirty="0"/>
              <a:t>Společně lze akreditovat habilitační řízení a řízení ke jmenování profesorem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669866"/>
            <a:ext cx="4405312" cy="2216686"/>
          </a:xfrm>
          <a:prstGeom prst="rect">
            <a:avLst/>
          </a:prstGeom>
        </p:spPr>
      </p:pic>
      <p:sp>
        <p:nvSpPr>
          <p:cNvPr id="7" name="Nadpis 6"/>
          <p:cNvSpPr>
            <a:spLocks noGrp="1"/>
          </p:cNvSpPr>
          <p:nvPr>
            <p:ph type="title"/>
          </p:nvPr>
        </p:nvSpPr>
        <p:spPr>
          <a:xfrm>
            <a:off x="933450" y="508000"/>
            <a:ext cx="5762625" cy="1325563"/>
          </a:xfrm>
        </p:spPr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Institucionální akreditace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243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60133" y="293513"/>
            <a:ext cx="9144000" cy="493712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00CC"/>
                </a:solidFill>
              </a:rPr>
              <a:t>Součásti žádosti o institucionální akreditaci VŠCHT Praha</a:t>
            </a:r>
            <a:endParaRPr lang="en-GB" b="1" dirty="0">
              <a:solidFill>
                <a:srgbClr val="0000CC"/>
              </a:solidFill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2355421" y="1041740"/>
            <a:ext cx="8353425" cy="54971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spcBef>
                <a:spcPts val="0"/>
              </a:spcBef>
              <a:buFont typeface="+mj-lt"/>
              <a:buAutoNum type="arabicPeriod"/>
            </a:pPr>
            <a:r>
              <a:rPr lang="cs-CZ" sz="1600" b="1" dirty="0" smtClean="0">
                <a:solidFill>
                  <a:srgbClr val="0000CC"/>
                </a:solidFill>
              </a:rPr>
              <a:t> </a:t>
            </a:r>
            <a:r>
              <a:rPr lang="cs-CZ" sz="1400" b="1" dirty="0" smtClean="0">
                <a:solidFill>
                  <a:srgbClr val="0000CC"/>
                </a:solidFill>
              </a:rPr>
              <a:t>Institucionální prostředí</a:t>
            </a:r>
          </a:p>
          <a:p>
            <a:pPr indent="266700" algn="l">
              <a:spcBef>
                <a:spcPts val="0"/>
              </a:spcBef>
            </a:pPr>
            <a:r>
              <a:rPr lang="cs-CZ" sz="1400" b="1" dirty="0" smtClean="0"/>
              <a:t>Sebehodnotící zpráva VŠCHT Praha (do 50 stran)</a:t>
            </a: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Pospíšil</a:t>
            </a: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2. Zpráva o vnitřním hodnocení kvality vzdělávací, tvůrčí a s nimi souvisejících činností VŠCHT Praha</a:t>
            </a:r>
          </a:p>
          <a:p>
            <a:pPr indent="85725" algn="l">
              <a:spcBef>
                <a:spcPts val="0"/>
              </a:spcBef>
            </a:pPr>
            <a:r>
              <a:rPr lang="cs-CZ" sz="1400" b="1" dirty="0" smtClean="0"/>
              <a:t>    Strategické priority, variace na téma výročních </a:t>
            </a:r>
            <a:r>
              <a:rPr lang="cs-CZ" sz="1400" b="1" dirty="0"/>
              <a:t>zpráv (do 50 </a:t>
            </a:r>
            <a:r>
              <a:rPr lang="cs-CZ" sz="1400" b="1" dirty="0" smtClean="0"/>
              <a:t>stran)</a:t>
            </a: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Pospíšil</a:t>
            </a: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3. Oblast vzdělávání Chemie, bakalářské, magisterské a doktorské studium</a:t>
            </a:r>
          </a:p>
          <a:p>
            <a:pPr indent="266700" algn="l">
              <a:spcBef>
                <a:spcPts val="0"/>
              </a:spcBef>
            </a:pPr>
            <a:r>
              <a:rPr lang="cs-CZ" sz="1400" b="1" dirty="0" smtClean="0"/>
              <a:t>Variace na téma žádostí o akreditaci, základní </a:t>
            </a:r>
            <a:r>
              <a:rPr lang="cs-CZ" sz="1400" b="1" dirty="0"/>
              <a:t>statistické </a:t>
            </a:r>
            <a:r>
              <a:rPr lang="cs-CZ" sz="1400" b="1" dirty="0" smtClean="0"/>
              <a:t>bilance (do 15 stran)</a:t>
            </a: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Všichni proděkani pro pedagogiku</a:t>
            </a: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4. Oblast </a:t>
            </a:r>
            <a:r>
              <a:rPr lang="cs-CZ" sz="1400" b="1" dirty="0">
                <a:solidFill>
                  <a:srgbClr val="0000CC"/>
                </a:solidFill>
              </a:rPr>
              <a:t>vzdělávání Potravinářství, </a:t>
            </a:r>
            <a:r>
              <a:rPr lang="cs-CZ" sz="1400" b="1" dirty="0" smtClean="0">
                <a:solidFill>
                  <a:srgbClr val="0000CC"/>
                </a:solidFill>
              </a:rPr>
              <a:t>bakalářské</a:t>
            </a:r>
            <a:r>
              <a:rPr lang="cs-CZ" sz="1400" b="1" dirty="0">
                <a:solidFill>
                  <a:srgbClr val="0000CC"/>
                </a:solidFill>
              </a:rPr>
              <a:t>, magisterské a doktorské studium</a:t>
            </a:r>
          </a:p>
          <a:p>
            <a:pPr indent="266700" algn="l">
              <a:spcBef>
                <a:spcPts val="0"/>
              </a:spcBef>
            </a:pPr>
            <a:r>
              <a:rPr lang="cs-CZ" sz="1400" b="1" dirty="0" smtClean="0"/>
              <a:t>Variace </a:t>
            </a:r>
            <a:r>
              <a:rPr lang="cs-CZ" sz="1400" b="1" dirty="0"/>
              <a:t>na téma </a:t>
            </a:r>
            <a:r>
              <a:rPr lang="cs-CZ" sz="1400" b="1" dirty="0" smtClean="0"/>
              <a:t>žádostí </a:t>
            </a:r>
            <a:r>
              <a:rPr lang="cs-CZ" sz="1400" b="1" dirty="0"/>
              <a:t>o akreditaci, </a:t>
            </a:r>
            <a:r>
              <a:rPr lang="cs-CZ" sz="1400" b="1" dirty="0" smtClean="0"/>
              <a:t>základní statistické </a:t>
            </a:r>
            <a:r>
              <a:rPr lang="cs-CZ" sz="1400" b="1" dirty="0"/>
              <a:t>bilance (do </a:t>
            </a:r>
            <a:r>
              <a:rPr lang="cs-CZ" sz="1400" b="1" dirty="0" smtClean="0"/>
              <a:t>10 </a:t>
            </a:r>
            <a:r>
              <a:rPr lang="cs-CZ" sz="1400" b="1" dirty="0"/>
              <a:t>stran</a:t>
            </a:r>
            <a:r>
              <a:rPr lang="cs-CZ" sz="1400" b="1" dirty="0" smtClean="0"/>
              <a:t>)</a:t>
            </a:r>
            <a:endParaRPr lang="cs-CZ" sz="1400" b="1" dirty="0"/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Masák</a:t>
            </a: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5. </a:t>
            </a:r>
            <a:r>
              <a:rPr lang="cs-CZ" sz="14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Výroční </a:t>
            </a:r>
            <a:r>
              <a:rPr lang="cs-CZ" sz="1400" b="1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zprávy fakult, </a:t>
            </a:r>
            <a:r>
              <a:rPr lang="cs-CZ" sz="14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Strategické záměry </a:t>
            </a:r>
            <a:r>
              <a:rPr lang="cs-CZ" sz="1400" b="1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fakult </a:t>
            </a:r>
            <a:r>
              <a:rPr lang="cs-CZ" sz="1400" b="1" dirty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 plány jejich </a:t>
            </a:r>
            <a:r>
              <a:rPr lang="cs-CZ" sz="1400" b="1" dirty="0" smtClean="0">
                <a:solidFill>
                  <a:srgbClr val="0000CC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realizací  </a:t>
            </a:r>
            <a:endParaRPr lang="en-GB" sz="1400" b="1" dirty="0">
              <a:solidFill>
                <a:srgbClr val="0000CC"/>
              </a:solidFill>
            </a:endParaRP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Děkani</a:t>
            </a:r>
            <a:endParaRPr lang="cs-CZ" sz="1400" b="1" dirty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6. Vnitřní dokumenty</a:t>
            </a:r>
          </a:p>
          <a:p>
            <a:pPr indent="266700" algn="l">
              <a:spcBef>
                <a:spcPts val="0"/>
              </a:spcBef>
            </a:pPr>
            <a:r>
              <a:rPr lang="cs-CZ" sz="1400" b="1" dirty="0" smtClean="0"/>
              <a:t>Kompletace vnitřních dokumentů</a:t>
            </a: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err="1" smtClean="0">
                <a:solidFill>
                  <a:srgbClr val="FF0000"/>
                </a:solidFill>
              </a:rPr>
              <a:t>Kinzlová</a:t>
            </a:r>
            <a:endParaRPr lang="cs-CZ" sz="1400" b="1" dirty="0" smtClean="0">
              <a:solidFill>
                <a:srgbClr val="FF0000"/>
              </a:solidFill>
            </a:endParaRP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7. </a:t>
            </a:r>
            <a:r>
              <a:rPr lang="cs-CZ" sz="1400" b="1" dirty="0">
                <a:solidFill>
                  <a:srgbClr val="0000CC"/>
                </a:solidFill>
              </a:rPr>
              <a:t>Akreditace ECTN</a:t>
            </a:r>
          </a:p>
          <a:p>
            <a:pPr indent="266700" algn="l">
              <a:spcBef>
                <a:spcPts val="0"/>
              </a:spcBef>
            </a:pPr>
            <a:r>
              <a:rPr lang="cs-CZ" sz="1400" b="1" dirty="0"/>
              <a:t>Předložení akreditačních podkladů 7 bakalářských programů</a:t>
            </a: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>
                <a:solidFill>
                  <a:srgbClr val="FF0000"/>
                </a:solidFill>
              </a:rPr>
              <a:t>Bělohlav</a:t>
            </a:r>
          </a:p>
          <a:p>
            <a:pPr algn="l">
              <a:spcBef>
                <a:spcPts val="0"/>
              </a:spcBef>
            </a:pPr>
            <a:r>
              <a:rPr lang="cs-CZ" sz="1400" b="1" dirty="0" smtClean="0">
                <a:solidFill>
                  <a:srgbClr val="0000CC"/>
                </a:solidFill>
              </a:rPr>
              <a:t>8. Společná akreditace habilitačního </a:t>
            </a:r>
            <a:r>
              <a:rPr lang="cs-CZ" sz="1400" b="1" dirty="0">
                <a:solidFill>
                  <a:srgbClr val="0000CC"/>
                </a:solidFill>
              </a:rPr>
              <a:t>řízení a řízení ke </a:t>
            </a:r>
            <a:r>
              <a:rPr lang="cs-CZ" sz="1400" b="1">
                <a:solidFill>
                  <a:srgbClr val="0000CC"/>
                </a:solidFill>
              </a:rPr>
              <a:t>jmenování </a:t>
            </a:r>
            <a:r>
              <a:rPr lang="cs-CZ" sz="1400" b="1" smtClean="0">
                <a:solidFill>
                  <a:srgbClr val="0000CC"/>
                </a:solidFill>
              </a:rPr>
              <a:t>profesorem</a:t>
            </a:r>
            <a:endParaRPr lang="cs-CZ" sz="1400" b="1" dirty="0">
              <a:solidFill>
                <a:srgbClr val="0000CC"/>
              </a:solidFill>
            </a:endParaRP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r>
              <a:rPr lang="cs-CZ" sz="1400" b="1" dirty="0" smtClean="0">
                <a:solidFill>
                  <a:srgbClr val="FF0000"/>
                </a:solidFill>
              </a:rPr>
              <a:t>Kotrba</a:t>
            </a:r>
            <a:endParaRPr lang="cs-CZ" sz="1400" b="1" dirty="0">
              <a:solidFill>
                <a:srgbClr val="FF0000"/>
              </a:solidFill>
            </a:endParaRPr>
          </a:p>
          <a:p>
            <a:pPr indent="266700" algn="l">
              <a:spcBef>
                <a:spcPts val="0"/>
              </a:spcBef>
              <a:spcAft>
                <a:spcPts val="1200"/>
              </a:spcAft>
            </a:pPr>
            <a:endParaRPr lang="cs-CZ" sz="1800" b="1" dirty="0"/>
          </a:p>
          <a:p>
            <a:pPr marL="342900" indent="-342900" algn="l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endParaRPr lang="cs-CZ" sz="1800" b="1" dirty="0" smtClean="0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3343275" cy="365125"/>
          </a:xfrm>
        </p:spPr>
        <p:txBody>
          <a:bodyPr/>
          <a:lstStyle/>
          <a:p>
            <a:fld id="{3E058D53-018B-4C34-AEC6-5981A105A65F}" type="slidenum">
              <a:rPr lang="en-GB" sz="1100" smtClean="0"/>
              <a:t>3</a:t>
            </a:fld>
            <a:endParaRPr lang="en-GB" sz="1100" dirty="0"/>
          </a:p>
        </p:txBody>
      </p:sp>
    </p:spTree>
    <p:extLst>
      <p:ext uri="{BB962C8B-B14F-4D97-AF65-F5344CB8AC3E}">
        <p14:creationId xmlns:p14="http://schemas.microsoft.com/office/powerpoint/2010/main" val="188727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 txBox="1">
            <a:spLocks/>
          </p:cNvSpPr>
          <p:nvPr/>
        </p:nvSpPr>
        <p:spPr>
          <a:xfrm>
            <a:off x="1837773" y="1253950"/>
            <a:ext cx="8543925" cy="2813958"/>
          </a:xfrm>
          <a:prstGeom prst="rect">
            <a:avLst/>
          </a:prstGeom>
          <a:ln w="3175">
            <a:noFill/>
          </a:ln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cs-CZ" b="1" dirty="0" smtClean="0">
                <a:solidFill>
                  <a:srgbClr val="0000CC"/>
                </a:solidFill>
              </a:rPr>
              <a:t>Harmonogram Žádosti o institucionální akreditaci</a:t>
            </a:r>
          </a:p>
          <a:p>
            <a:pPr>
              <a:spcBef>
                <a:spcPts val="0"/>
              </a:spcBef>
            </a:pPr>
            <a:endParaRPr lang="cs-CZ" sz="2200" b="1" dirty="0" smtClean="0">
              <a:solidFill>
                <a:srgbClr val="0000CC"/>
              </a:solidFill>
            </a:endParaRPr>
          </a:p>
          <a:p>
            <a:pPr>
              <a:spcBef>
                <a:spcPts val="0"/>
              </a:spcBef>
            </a:pPr>
            <a:endParaRPr lang="cs-CZ" sz="2200" b="1" dirty="0" smtClean="0">
              <a:solidFill>
                <a:srgbClr val="0000CC"/>
              </a:solidFill>
            </a:endParaRPr>
          </a:p>
          <a:p>
            <a:pPr marL="180975" indent="-180975" algn="l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Ukončení dílčích dokumentů </a:t>
            </a:r>
            <a:r>
              <a:rPr lang="cs-CZ" sz="2000" b="1" dirty="0" smtClean="0">
                <a:solidFill>
                  <a:srgbClr val="FF0000"/>
                </a:solidFill>
              </a:rPr>
              <a:t>do 7. září 2018</a:t>
            </a:r>
          </a:p>
          <a:p>
            <a:pPr marL="180975" indent="-180975" algn="l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Kontrola, projednání a schvalování dokumentů </a:t>
            </a:r>
            <a:r>
              <a:rPr lang="cs-CZ" sz="2000" b="1" dirty="0" smtClean="0">
                <a:solidFill>
                  <a:srgbClr val="FF0000"/>
                </a:solidFill>
              </a:rPr>
              <a:t>do 31. října</a:t>
            </a:r>
            <a:endParaRPr lang="cs-CZ" sz="2000" b="1" dirty="0" smtClean="0"/>
          </a:p>
          <a:p>
            <a:pPr marL="180975" indent="-180975" algn="l">
              <a:spcBef>
                <a:spcPts val="0"/>
              </a:spcBef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cs-CZ" sz="2000" b="1" dirty="0" smtClean="0"/>
              <a:t>Podání žádosti </a:t>
            </a:r>
            <a:r>
              <a:rPr lang="cs-CZ" sz="2000" b="1" dirty="0" smtClean="0">
                <a:solidFill>
                  <a:srgbClr val="FF0000"/>
                </a:solidFill>
              </a:rPr>
              <a:t>2. listopadu na Dušičky</a:t>
            </a:r>
            <a:endParaRPr lang="cs-CZ" sz="2000" b="1" dirty="0">
              <a:solidFill>
                <a:srgbClr val="FF0000"/>
              </a:solidFill>
            </a:endParaRPr>
          </a:p>
          <a:p>
            <a:pPr marL="285750" indent="-285750" algn="l">
              <a:spcAft>
                <a:spcPts val="3000"/>
              </a:spcAft>
              <a:buFont typeface="Arial" panose="020B0604020202020204" pitchFamily="34" charset="0"/>
              <a:buChar char="•"/>
            </a:pP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2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5</a:t>
            </a:fld>
            <a:endParaRPr lang="en-GB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362441"/>
              </p:ext>
            </p:extLst>
          </p:nvPr>
        </p:nvGraphicFramePr>
        <p:xfrm>
          <a:off x="142873" y="1552760"/>
          <a:ext cx="11906252" cy="28164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62727"/>
                <a:gridCol w="828675"/>
                <a:gridCol w="752475"/>
                <a:gridCol w="752475"/>
                <a:gridCol w="752475"/>
                <a:gridCol w="752475"/>
                <a:gridCol w="752475"/>
                <a:gridCol w="752475"/>
              </a:tblGrid>
              <a:tr h="302776"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dirty="0" smtClean="0">
                          <a:latin typeface="+mn-lt"/>
                        </a:rPr>
                        <a:t>Klíčové osoby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RVH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VR VŠ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VR F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dirty="0" smtClean="0">
                          <a:latin typeface="+mn-lt"/>
                        </a:rPr>
                        <a:t>AS F</a:t>
                      </a:r>
                      <a:endParaRPr lang="en-GB" sz="14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AS VŠ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SR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Žádost o institucionální akreditaci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Melzoch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indent="0" algn="l">
                        <a:spcBef>
                          <a:spcPts val="0"/>
                        </a:spcBef>
                        <a:buFont typeface="+mj-lt"/>
                        <a:buNone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</a:rPr>
                        <a:t>Institucionální prostředí, sebehodnotící zpráva VŠCHT Praha </a:t>
                      </a:r>
                      <a:endParaRPr lang="cs-CZ" sz="1200" b="0" dirty="0" smtClean="0">
                        <a:solidFill>
                          <a:srgbClr val="0000CC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Pospíšil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Zpráva o vnitřním hodnocení kvality vzdělávací a tvůrčí činnosti a souvisejících činností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Pospíšil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Zpracuje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</a:rPr>
                        <a:t>Oblast vzdělávání Chemie, sebehodnotící zpráva pro bakalářské, magisterské a doktorské studium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Proděkani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</a:rPr>
                        <a:t>Oblast vzdělávání Potravinářství, sebehodnotící zpráva pro bakalářské, magisterské a doktorské studium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Masák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Výroční zpráva fakulty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Děkan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Strategické záměry fakulty a plány jejich realizace  </a:t>
                      </a:r>
                      <a:endParaRPr lang="en-GB" sz="1200" b="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Děkan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2949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</a:rPr>
                        <a:t>Žádost o akreditaci habilitačního řízení a řízení ke jmenování profesorem</a:t>
                      </a:r>
                      <a:endParaRPr lang="en-GB" sz="1200" b="0" dirty="0" smtClean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Kotrba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+mn-lt"/>
                        </a:rPr>
                        <a:t>Navrhne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cs-CZ" sz="1200" spc="-50" baseline="0" dirty="0" smtClean="0">
                          <a:latin typeface="+mn-lt"/>
                        </a:rPr>
                        <a:t>Projedná</a:t>
                      </a:r>
                      <a:endParaRPr lang="en-GB" sz="1200" spc="-50" baseline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4895588" y="844062"/>
            <a:ext cx="23579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0000CC"/>
                </a:solidFill>
              </a:rPr>
              <a:t>Základní dokumenty</a:t>
            </a:r>
            <a:endParaRPr lang="cs-CZ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299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B9765-ED5B-4E23-984C-00EA5057B80B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0843258"/>
              </p:ext>
            </p:extLst>
          </p:nvPr>
        </p:nvGraphicFramePr>
        <p:xfrm>
          <a:off x="1167194" y="720043"/>
          <a:ext cx="9971905" cy="53186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15453"/>
                <a:gridCol w="1185484"/>
                <a:gridCol w="1185484"/>
                <a:gridCol w="1185484"/>
              </a:tblGrid>
              <a:tr h="302776"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200" smtClean="0">
                          <a:latin typeface="+mn-lt"/>
                        </a:rPr>
                        <a:t>Klíčové osoby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marL="288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400" dirty="0" smtClean="0">
                          <a:latin typeface="+mn-lt"/>
                        </a:rPr>
                        <a:t>AS VŠ</a:t>
                      </a:r>
                      <a:endParaRPr lang="en-GB" sz="1400" dirty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Pracovní řád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Vnitřní norma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err="1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Chválná</a:t>
                      </a:r>
                      <a:endParaRPr lang="cs-CZ" sz="1200" b="1" dirty="0" smtClean="0">
                        <a:solidFill>
                          <a:srgbClr val="FF0000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Schvalování, hodnocení a řízení studijních programů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Vnitřní norma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Bělohlav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</a:rPr>
                        <a:t>Pravidla pro tvorbu studijních programů</a:t>
                      </a:r>
                      <a:endParaRPr lang="en-GB" sz="1200" b="0" dirty="0">
                        <a:solidFill>
                          <a:srgbClr val="0000CC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Bělohlav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Atestace akademických pracovníků VŠCHT Praha </a:t>
                      </a:r>
                      <a:endParaRPr lang="en-GB" sz="1200" b="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Vnitřní norma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1" dirty="0" err="1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Chválná</a:t>
                      </a:r>
                      <a:endParaRPr lang="cs-CZ" sz="1200" b="1" dirty="0" smtClean="0">
                        <a:solidFill>
                          <a:srgbClr val="FF0000"/>
                        </a:solidFill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přípravy a schvalování strategického záměru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Pospíšil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Etický kodex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Vnitřní norma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Matějka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Sexuální obtěžování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Další dokument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Vajsová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Ukazatele hodnocení kvality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Vnitřní</a:t>
                      </a:r>
                      <a:r>
                        <a:rPr lang="cs-CZ" sz="1200" baseline="0" dirty="0" smtClean="0">
                          <a:solidFill>
                            <a:srgbClr val="FF0000"/>
                          </a:solidFill>
                          <a:latin typeface="+mn-lt"/>
                        </a:rPr>
                        <a:t> norma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Pospíšil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Vnitřní mzdový předpis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Vnitřní předpis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Chválná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Schválí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Tvůrčí volno na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Kotrba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pro udělování statutu hostujícího a emeritního profesora na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Kotrba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Řízení lidských zdrojů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Vnitřní norma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err="1" smtClean="0">
                          <a:solidFill>
                            <a:srgbClr val="FF0000"/>
                          </a:solidFill>
                          <a:latin typeface="+mn-lt"/>
                        </a:rPr>
                        <a:t>Chválná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Duševní vlastnictví na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Kotrba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studia v zahraničí studentů VŠCHT Praha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Matějka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Pravidla pro obhajoby, uchovávání a zveřejňování závěrečných prací s odloženým uveřejněním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Směrnice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Bělohlav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  <a:tr h="3038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b="0" dirty="0" smtClean="0">
                          <a:solidFill>
                            <a:srgbClr val="0000CC"/>
                          </a:solidFill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Organizační řád Technoparku Kralupy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solidFill>
                            <a:srgbClr val="FF0000"/>
                          </a:solidFill>
                          <a:latin typeface="+mn-lt"/>
                        </a:rPr>
                        <a:t>Vnitřní norma</a:t>
                      </a:r>
                      <a:endParaRPr lang="en-GB" sz="1200" dirty="0" smtClean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200" b="1" dirty="0" smtClean="0">
                          <a:solidFill>
                            <a:srgbClr val="FF0000"/>
                          </a:solidFill>
                          <a:latin typeface="+mn-lt"/>
                        </a:rPr>
                        <a:t>Petrák</a:t>
                      </a:r>
                      <a:endParaRPr lang="en-GB" sz="1200" b="1" dirty="0">
                        <a:solidFill>
                          <a:srgbClr val="FF0000"/>
                        </a:solidFill>
                        <a:latin typeface="+mn-lt"/>
                      </a:endParaRPr>
                    </a:p>
                  </a:txBody>
                  <a:tcPr marL="324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>
                          <a:latin typeface="+mn-lt"/>
                        </a:rPr>
                        <a:t>Projedná</a:t>
                      </a:r>
                      <a:endParaRPr lang="en-GB" sz="1200" dirty="0" smtClean="0">
                        <a:latin typeface="+mn-lt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5060508" y="164122"/>
            <a:ext cx="218527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000" b="1" dirty="0" smtClean="0">
                <a:solidFill>
                  <a:srgbClr val="0000CC"/>
                </a:solidFill>
              </a:rPr>
              <a:t>Vnitřní dokumenty</a:t>
            </a:r>
            <a:endParaRPr lang="cs-CZ" sz="2000" b="1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4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5322</TotalTime>
  <Words>490</Words>
  <Application>Microsoft Office PowerPoint</Application>
  <PresentationFormat>Vlastní</PresentationFormat>
  <Paragraphs>162</Paragraphs>
  <Slides>6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Office</vt:lpstr>
      <vt:lpstr>Prezentace aplikace PowerPoint</vt:lpstr>
      <vt:lpstr>Institucionální akreditace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VSCHT Praha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Belohlav Zdenek</dc:creator>
  <cp:lastModifiedBy>Kavalcová Helena</cp:lastModifiedBy>
  <cp:revision>56</cp:revision>
  <cp:lastPrinted>2018-06-08T07:15:02Z</cp:lastPrinted>
  <dcterms:created xsi:type="dcterms:W3CDTF">2018-05-14T15:17:37Z</dcterms:created>
  <dcterms:modified xsi:type="dcterms:W3CDTF">2018-06-19T09:51:46Z</dcterms:modified>
</cp:coreProperties>
</file>